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79" r:id="rId12"/>
    <p:sldId id="282" r:id="rId13"/>
    <p:sldId id="287" r:id="rId14"/>
    <p:sldId id="304" r:id="rId15"/>
    <p:sldId id="305" r:id="rId16"/>
    <p:sldId id="307" r:id="rId17"/>
    <p:sldId id="288" r:id="rId18"/>
    <p:sldId id="289" r:id="rId19"/>
    <p:sldId id="291" r:id="rId20"/>
    <p:sldId id="292" r:id="rId21"/>
    <p:sldId id="295" r:id="rId22"/>
    <p:sldId id="297" r:id="rId23"/>
    <p:sldId id="300" r:id="rId24"/>
    <p:sldId id="306" r:id="rId25"/>
    <p:sldId id="302" r:id="rId26"/>
    <p:sldId id="303" r:id="rId27"/>
  </p:sldIdLst>
  <p:sldSz cx="9144000" cy="6858000" type="screen4x3"/>
  <p:notesSz cx="9928225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F3C1C-7C66-4F81-8A9E-889C67CB1D67}" type="datetimeFigureOut">
              <a:rPr lang="de-DE" smtClean="0"/>
              <a:t>04.04.2025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508F8-F52C-4D31-9BC0-394FF58C09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561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5940" y="883107"/>
            <a:ext cx="487934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966086"/>
            <a:ext cx="3810000" cy="377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93052" y="359663"/>
            <a:ext cx="1793748" cy="69342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72939" y="3392461"/>
            <a:ext cx="193611" cy="17064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1714" cy="68557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883107"/>
            <a:ext cx="7334884" cy="575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9263" y="2126488"/>
            <a:ext cx="6108700" cy="44742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940" y="6288525"/>
            <a:ext cx="65659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de-DE" spc="-10"/>
              <a:t>16.02.2022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7052" y="6288525"/>
            <a:ext cx="2292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‹Nr.›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nasium-rohr.de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24000" y="4260545"/>
            <a:ext cx="723023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DE" sz="4000" b="1" dirty="0">
                <a:latin typeface="Arial"/>
                <a:cs typeface="Arial"/>
              </a:rPr>
              <a:t>Staatliches Gymnasium Rohr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CAF267E5-598A-466D-A01D-BF404E2DA42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lang="de-DE" spc="-25" smtClean="0"/>
              <a:t>1</a:t>
            </a:fld>
            <a:endParaRPr lang="de-DE" spc="-25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3DDD17B-E0FD-4640-8180-97985FC5A4AA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2061391"/>
            <a:ext cx="3544570" cy="39029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95"/>
              </a:spcBef>
              <a:tabLst>
                <a:tab pos="356235" algn="l"/>
                <a:tab pos="50482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In Planung:</a:t>
            </a:r>
          </a:p>
          <a:p>
            <a:pPr marL="355600" marR="508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  <a:tab pos="50482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Klassenleiterteam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 		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und</a:t>
            </a:r>
            <a:r>
              <a:rPr sz="2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Klassenstunde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Mobbingprävention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Schulverfassung</a:t>
            </a:r>
            <a:endParaRPr sz="2800" dirty="0">
              <a:latin typeface="Arial"/>
              <a:cs typeface="Arial"/>
            </a:endParaRPr>
          </a:p>
          <a:p>
            <a:pPr marL="355600" marR="332740" indent="-343535">
              <a:lnSpc>
                <a:spcPct val="100000"/>
              </a:lnSpc>
              <a:buChar char="•"/>
              <a:tabLst>
                <a:tab pos="356235" algn="l"/>
                <a:tab pos="50482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Selbstgesteuertes 		Lernen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Projekttage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…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Schulentwicklung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EB928A3-58E9-4223-B108-72A220239982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0" y="2102307"/>
            <a:ext cx="6169660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Tutoren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Veranstaltungen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z.B.</a:t>
            </a:r>
            <a:r>
              <a:rPr sz="28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Fasching</a:t>
            </a:r>
            <a:endParaRPr sz="2800" dirty="0">
              <a:latin typeface="Arial"/>
              <a:cs typeface="Arial"/>
            </a:endParaRPr>
          </a:p>
          <a:p>
            <a:pPr marL="355600" marR="326390" indent="-343535">
              <a:lnSpc>
                <a:spcPct val="100000"/>
              </a:lnSpc>
              <a:buChar char="•"/>
              <a:tabLst>
                <a:tab pos="356235" algn="l"/>
                <a:tab pos="51879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Intensivierungsstunden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lang="de-DE" sz="28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Kernfächern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marR="326390" indent="-343535">
              <a:lnSpc>
                <a:spcPct val="100000"/>
              </a:lnSpc>
              <a:buChar char="•"/>
              <a:tabLst>
                <a:tab pos="356235" algn="l"/>
                <a:tab pos="51879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Individuelle Förderung</a:t>
            </a:r>
            <a:endParaRPr sz="28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6235" algn="l"/>
                <a:tab pos="43307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Zusammenarbeit</a:t>
            </a:r>
            <a:r>
              <a:rPr sz="28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mit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GS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„Lernen</a:t>
            </a:r>
            <a:r>
              <a:rPr sz="2800" spc="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lernen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“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 (geplant)</a:t>
            </a: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Schullandheim zum Kennenlernen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Extras</a:t>
            </a:r>
            <a:r>
              <a:rPr spc="-25" dirty="0"/>
              <a:t> </a:t>
            </a:r>
            <a:r>
              <a:rPr dirty="0"/>
              <a:t>für</a:t>
            </a:r>
            <a:r>
              <a:rPr spc="-5" dirty="0"/>
              <a:t> </a:t>
            </a:r>
            <a:r>
              <a:rPr dirty="0"/>
              <a:t>die</a:t>
            </a:r>
            <a:r>
              <a:rPr spc="-5" dirty="0"/>
              <a:t> </a:t>
            </a:r>
            <a:r>
              <a:rPr dirty="0"/>
              <a:t>5.Klassen</a:t>
            </a:r>
            <a:endParaRPr spc="-5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2D48C56-EC02-430B-987A-E201C5B1EB3D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725294"/>
            <a:ext cx="7743190" cy="4782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Kooperation mit der AWO Kelheim (geplant)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Beitrag 5,00€ pro Wochentag pro Monat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für Getränke und kleine Snacks </a:t>
            </a:r>
            <a:r>
              <a:rPr lang="de-DE" dirty="0">
                <a:solidFill>
                  <a:srgbClr val="006FC0"/>
                </a:solidFill>
                <a:latin typeface="Arial"/>
                <a:cs typeface="Arial"/>
              </a:rPr>
              <a:t>(Obst …)</a:t>
            </a:r>
          </a:p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Mo</a:t>
            </a:r>
            <a:r>
              <a:rPr sz="28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bis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Do,</a:t>
            </a:r>
            <a:r>
              <a:rPr sz="2800" spc="-6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davon</a:t>
            </a:r>
            <a:r>
              <a:rPr sz="28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mindestens</a:t>
            </a:r>
            <a:r>
              <a:rPr sz="28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6FC0"/>
                </a:solidFill>
                <a:latin typeface="Arial"/>
                <a:cs typeface="Arial"/>
              </a:rPr>
              <a:t>Tage</a:t>
            </a:r>
            <a:endParaRPr sz="2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Mittagessen</a:t>
            </a:r>
            <a:endParaRPr sz="2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Hausaufgabenbetreuung</a:t>
            </a:r>
            <a:endParaRPr sz="2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Freizeitangebote</a:t>
            </a:r>
            <a:r>
              <a:rPr sz="2800" spc="-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lang="de-DE" dirty="0">
                <a:solidFill>
                  <a:srgbClr val="006FC0"/>
                </a:solidFill>
                <a:latin typeface="Arial"/>
                <a:cs typeface="Arial"/>
              </a:rPr>
              <a:t>Leseecke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,</a:t>
            </a:r>
            <a:r>
              <a:rPr sz="1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Kicker,</a:t>
            </a:r>
            <a:r>
              <a:rPr sz="1800" spc="-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6FC0"/>
                </a:solidFill>
                <a:latin typeface="Arial"/>
                <a:cs typeface="Arial"/>
              </a:rPr>
              <a:t>Brettspiele…)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Schüler</a:t>
            </a:r>
            <a:r>
              <a:rPr sz="2800" spc="-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helfen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Schülern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1800" dirty="0" err="1">
                <a:solidFill>
                  <a:srgbClr val="006FC0"/>
                </a:solidFill>
                <a:latin typeface="Arial"/>
                <a:cs typeface="Arial"/>
              </a:rPr>
              <a:t>Tutoren</a:t>
            </a:r>
            <a:r>
              <a:rPr lang="de-DE" sz="18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6FC0"/>
                </a:solidFill>
                <a:latin typeface="Arial"/>
                <a:cs typeface="Arial"/>
              </a:rPr>
              <a:t>…)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ts val="3345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Wahlunterricht</a:t>
            </a:r>
            <a:r>
              <a:rPr sz="2800" spc="-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lang="de-DE" sz="1800" dirty="0">
                <a:solidFill>
                  <a:srgbClr val="006FC0"/>
                </a:solidFill>
                <a:latin typeface="Arial"/>
                <a:cs typeface="Arial"/>
              </a:rPr>
              <a:t>nach Möglichkeit</a:t>
            </a:r>
            <a:r>
              <a:rPr sz="1800" spc="-10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Anmeldung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für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1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0" dirty="0" err="1">
                <a:solidFill>
                  <a:srgbClr val="006FC0"/>
                </a:solidFill>
                <a:latin typeface="Arial"/>
                <a:cs typeface="Arial"/>
              </a:rPr>
              <a:t>Jahr</a:t>
            </a:r>
            <a:r>
              <a:rPr lang="de-DE" sz="2800" spc="-20" dirty="0">
                <a:solidFill>
                  <a:srgbClr val="006FC0"/>
                </a:solidFill>
                <a:latin typeface="Arial"/>
                <a:cs typeface="Arial"/>
              </a:rPr>
              <a:t> verbindlich</a:t>
            </a:r>
            <a:endParaRPr sz="2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Beratungsangebot</a:t>
            </a:r>
            <a:r>
              <a:rPr sz="28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am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Tag</a:t>
            </a:r>
            <a:r>
              <a:rPr sz="28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der</a:t>
            </a:r>
            <a:r>
              <a:rPr sz="2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offenen</a:t>
            </a:r>
            <a:r>
              <a:rPr sz="2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Tür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883107"/>
            <a:ext cx="811034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Offenes</a:t>
            </a:r>
            <a:r>
              <a:rPr spc="-30" dirty="0"/>
              <a:t> </a:t>
            </a:r>
            <a:r>
              <a:rPr spc="-10" dirty="0" err="1"/>
              <a:t>Ganztagesangebot</a:t>
            </a:r>
            <a:endParaRPr spc="-1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1E55C10-5806-4A8F-8475-6EE2489FC3C0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83107"/>
            <a:ext cx="7334884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Stundenplan</a:t>
            </a:r>
            <a:r>
              <a:rPr spc="-25" dirty="0"/>
              <a:t> </a:t>
            </a:r>
            <a:r>
              <a:rPr dirty="0"/>
              <a:t>5. </a:t>
            </a:r>
            <a:r>
              <a:rPr spc="-10" dirty="0" err="1"/>
              <a:t>Klasse</a:t>
            </a:r>
            <a:r>
              <a:rPr lang="de-DE" spc="-10" dirty="0"/>
              <a:t/>
            </a:r>
            <a:br>
              <a:rPr lang="de-DE" spc="-10" dirty="0"/>
            </a:br>
            <a:r>
              <a:rPr lang="de-DE" spc="-10" dirty="0"/>
              <a:t>Beispiel NTG/SG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45045"/>
              </p:ext>
            </p:extLst>
          </p:nvPr>
        </p:nvGraphicFramePr>
        <p:xfrm>
          <a:off x="1469263" y="2126488"/>
          <a:ext cx="6096000" cy="42128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Montag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Dienstag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719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Mittwoch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Donnerstag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Freitag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spc="-20" dirty="0">
                          <a:latin typeface="Arial"/>
                          <a:cs typeface="Arial"/>
                        </a:rPr>
                        <a:t>Intensivierung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K/</a:t>
                      </a:r>
                      <a:r>
                        <a:rPr lang="de-DE" sz="1800" dirty="0" err="1">
                          <a:latin typeface="Arial"/>
                          <a:cs typeface="Arial"/>
                        </a:rPr>
                        <a:t>Ev</a:t>
                      </a:r>
                      <a:r>
                        <a:rPr lang="de-DE" sz="1800" dirty="0">
                          <a:latin typeface="Arial"/>
                          <a:cs typeface="Arial"/>
                        </a:rPr>
                        <a:t>/Eth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K/</a:t>
                      </a:r>
                      <a:r>
                        <a:rPr lang="de-DE" sz="1800" dirty="0" err="1">
                          <a:latin typeface="Arial"/>
                          <a:cs typeface="Arial"/>
                        </a:rPr>
                        <a:t>Ev</a:t>
                      </a:r>
                      <a:r>
                        <a:rPr lang="de-DE" sz="1800" dirty="0">
                          <a:latin typeface="Arial"/>
                          <a:cs typeface="Arial"/>
                        </a:rPr>
                        <a:t>/Eth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Geo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Geo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Ku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Sport</a:t>
                      </a: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482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Ku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spc="-20" dirty="0">
                          <a:latin typeface="Arial"/>
                          <a:cs typeface="Arial"/>
                        </a:rPr>
                        <a:t>Intensivierung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Sport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Sport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BE370C39-2D45-4E2E-A5E4-96BAD9A1AFDB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83107"/>
            <a:ext cx="7334884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Stundenplan</a:t>
            </a:r>
            <a:r>
              <a:rPr spc="-25" dirty="0"/>
              <a:t> </a:t>
            </a:r>
            <a:r>
              <a:rPr dirty="0"/>
              <a:t>5. </a:t>
            </a:r>
            <a:r>
              <a:rPr spc="-10" dirty="0" err="1"/>
              <a:t>Klasse</a:t>
            </a:r>
            <a:r>
              <a:rPr lang="de-DE" spc="-10" dirty="0"/>
              <a:t/>
            </a:r>
            <a:br>
              <a:rPr lang="de-DE" spc="-10" dirty="0"/>
            </a:br>
            <a:r>
              <a:rPr lang="de-DE" spc="-10" dirty="0"/>
              <a:t>Beispiel musisches Gymnasium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805018"/>
              </p:ext>
            </p:extLst>
          </p:nvPr>
        </p:nvGraphicFramePr>
        <p:xfrm>
          <a:off x="1469263" y="2126488"/>
          <a:ext cx="6096000" cy="42128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Montag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Dienstag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719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Mittwoch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Donnerstag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Freitag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spc="-20" dirty="0">
                          <a:latin typeface="Arial"/>
                          <a:cs typeface="Arial"/>
                        </a:rPr>
                        <a:t>Intensivierung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K/</a:t>
                      </a:r>
                      <a:r>
                        <a:rPr lang="de-DE" sz="1800" dirty="0" err="1">
                          <a:latin typeface="Arial"/>
                          <a:cs typeface="Arial"/>
                        </a:rPr>
                        <a:t>Ev</a:t>
                      </a:r>
                      <a:r>
                        <a:rPr lang="de-DE" sz="1800" dirty="0">
                          <a:latin typeface="Arial"/>
                          <a:cs typeface="Arial"/>
                        </a:rPr>
                        <a:t>/Eth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K/</a:t>
                      </a:r>
                      <a:r>
                        <a:rPr lang="de-DE" sz="1800" dirty="0" err="1">
                          <a:latin typeface="Arial"/>
                          <a:cs typeface="Arial"/>
                        </a:rPr>
                        <a:t>Ev</a:t>
                      </a:r>
                      <a:r>
                        <a:rPr lang="de-DE" sz="1800" dirty="0">
                          <a:latin typeface="Arial"/>
                          <a:cs typeface="Arial"/>
                        </a:rPr>
                        <a:t>/Eth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Geo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Geo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E1/L1</a:t>
                      </a: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Ku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NuT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D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Sport</a:t>
                      </a: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482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 err="1">
                          <a:latin typeface="Arial"/>
                          <a:cs typeface="Arial"/>
                        </a:rPr>
                        <a:t>Ku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spc="-20" dirty="0">
                          <a:latin typeface="Arial"/>
                          <a:cs typeface="Arial"/>
                        </a:rPr>
                        <a:t>Intensivierung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Instrument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de-DE" sz="1800" spc="-10" dirty="0">
                          <a:latin typeface="Arial"/>
                          <a:cs typeface="Arial"/>
                        </a:rPr>
                        <a:t>Sport</a:t>
                      </a:r>
                      <a:endParaRPr lang="de-DE"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de-DE" sz="1800" dirty="0">
                          <a:latin typeface="Arial"/>
                          <a:cs typeface="Arial"/>
                        </a:rPr>
                        <a:t>Mu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BE370C39-2D45-4E2E-A5E4-96BAD9A1AFDB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55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1600" y="2320042"/>
            <a:ext cx="6400800" cy="2217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2 Möglichkeiten:</a:t>
            </a:r>
          </a:p>
          <a:p>
            <a:pPr marL="469265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Kleingruppen (2-3 </a:t>
            </a:r>
            <a:r>
              <a:rPr lang="de-DE" sz="2800" spc="-10" dirty="0" err="1">
                <a:solidFill>
                  <a:srgbClr val="006FC0"/>
                </a:solidFill>
                <a:latin typeface="Arial"/>
                <a:cs typeface="Arial"/>
              </a:rPr>
              <a:t>SuS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) – kostenfrei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Instrumente je nach Musiklehrer</a:t>
            </a:r>
          </a:p>
          <a:p>
            <a:pPr marL="469265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Einzelunterricht – mit Zuzahlung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in Kooperation mit Musikschulen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dirty="0"/>
              <a:t>Instrumentalunterricht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D1A5071-483A-4D80-9EEF-B46CF22AA7AB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947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7604" y="1752600"/>
            <a:ext cx="8603995" cy="48673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JGS 5: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Zweigwahl musisch oder NTG/SG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Wahl der e</a:t>
            </a: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rsten Fremdsprache Latein oder Englisch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JGS 6: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Wahl der zweiten Fremdsprache Latein, Englisch oder Französisch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JGS 8: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 smtClean="0">
                <a:solidFill>
                  <a:srgbClr val="006FC0"/>
                </a:solidFill>
                <a:latin typeface="Arial"/>
                <a:cs typeface="Arial"/>
              </a:rPr>
              <a:t>Zweigwahl NTG oder Sprachlich</a:t>
            </a:r>
          </a:p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dirty="0" smtClean="0"/>
              <a:t>Knotenpunkte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D1A5071-483A-4D80-9EEF-B46CF22AA7AB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961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3970" y="2209800"/>
            <a:ext cx="4036060" cy="3071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In Planung:</a:t>
            </a:r>
          </a:p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hor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O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rchester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Sport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Naturwissenschaft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Wahlunterricht</a:t>
            </a:r>
            <a:r>
              <a:rPr spc="-25" dirty="0"/>
              <a:t> </a:t>
            </a:r>
            <a:r>
              <a:rPr dirty="0"/>
              <a:t>für </a:t>
            </a:r>
            <a:r>
              <a:rPr spc="-10" dirty="0"/>
              <a:t>Unterstufe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D1A5071-483A-4D80-9EEF-B46CF22AA7AB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3600" y="2895600"/>
            <a:ext cx="2959735" cy="21820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Schulsanitäter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Tanzkurs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…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7440" y="1600200"/>
            <a:ext cx="7334884" cy="575309"/>
          </a:xfrm>
          <a:prstGeom prst="rect">
            <a:avLst/>
          </a:prstGeom>
        </p:spPr>
        <p:txBody>
          <a:bodyPr vert="horz" wrap="square" lIns="0" tIns="742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Was</a:t>
            </a:r>
            <a:r>
              <a:rPr sz="3200" spc="-40" dirty="0"/>
              <a:t> </a:t>
            </a:r>
            <a:r>
              <a:rPr sz="3200" dirty="0"/>
              <a:t>ist</a:t>
            </a:r>
            <a:r>
              <a:rPr sz="3200" spc="-20" dirty="0"/>
              <a:t> </a:t>
            </a:r>
            <a:r>
              <a:rPr sz="3200" dirty="0"/>
              <a:t>für</a:t>
            </a:r>
            <a:r>
              <a:rPr sz="3200" spc="-30" dirty="0"/>
              <a:t> </a:t>
            </a:r>
            <a:r>
              <a:rPr sz="3200" dirty="0"/>
              <a:t>die</a:t>
            </a:r>
            <a:r>
              <a:rPr sz="3200" spc="-30" dirty="0"/>
              <a:t> </a:t>
            </a:r>
            <a:r>
              <a:rPr sz="3200" dirty="0"/>
              <a:t>höheren</a:t>
            </a:r>
            <a:r>
              <a:rPr sz="3200" spc="-45" dirty="0"/>
              <a:t> </a:t>
            </a:r>
            <a:r>
              <a:rPr sz="3200" dirty="0"/>
              <a:t>Klassen</a:t>
            </a:r>
            <a:r>
              <a:rPr sz="3200" spc="-35" dirty="0"/>
              <a:t> </a:t>
            </a:r>
            <a:r>
              <a:rPr sz="3200" spc="-10" dirty="0"/>
              <a:t>geboten</a:t>
            </a:r>
            <a:endParaRPr sz="32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D276E90-7230-4BC3-A94E-D5001B5356DA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1752600"/>
            <a:ext cx="5179060" cy="39029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In Planung:</a:t>
            </a:r>
          </a:p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Sport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Jugend</a:t>
            </a:r>
            <a:r>
              <a:rPr sz="2800" spc="-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debattiert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Jugend</a:t>
            </a:r>
            <a:r>
              <a:rPr sz="2800" spc="-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forscht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 oder vergleichbar</a:t>
            </a:r>
            <a:endParaRPr sz="28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buChar char="•"/>
              <a:tabLst>
                <a:tab pos="356235" algn="l"/>
                <a:tab pos="50482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Mathematik: 		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Bundeswettbewerb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065" marR="5080">
              <a:lnSpc>
                <a:spcPct val="100000"/>
              </a:lnSpc>
              <a:tabLst>
                <a:tab pos="356235" algn="l"/>
                <a:tab pos="50482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Känguru</a:t>
            </a: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Vorlesewettbewerb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Wettbewerbe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961C2C7-CB27-4982-99F6-F137533D239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51430"/>
            <a:ext cx="7825740" cy="30591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6543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  <a:tab pos="2078989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Infoportal:</a:t>
            </a:r>
            <a:r>
              <a:rPr sz="2800" spc="-1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Elternportal</a:t>
            </a:r>
            <a:r>
              <a:rPr sz="2800" spc="-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(z.B.</a:t>
            </a:r>
            <a:r>
              <a:rPr sz="2800" spc="-1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Krankmeldung…) 		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Vertretungsplan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Dienstliche</a:t>
            </a:r>
            <a:r>
              <a:rPr sz="2800" spc="-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E-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Mail</a:t>
            </a:r>
            <a:r>
              <a:rPr sz="2800" spc="-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der</a:t>
            </a:r>
            <a:r>
              <a:rPr sz="2800" spc="-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Lehrkräfte,</a:t>
            </a:r>
            <a:r>
              <a:rPr sz="2800" spc="-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Telefon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z="2800" spc="-100" dirty="0" err="1">
                <a:solidFill>
                  <a:srgbClr val="006FC0"/>
                </a:solidFill>
                <a:latin typeface="Arial"/>
                <a:cs typeface="Arial"/>
              </a:rPr>
              <a:t>ByCS</a:t>
            </a:r>
            <a:r>
              <a:rPr lang="de-DE" sz="2800" spc="-100" dirty="0">
                <a:solidFill>
                  <a:srgbClr val="006FC0"/>
                </a:solidFill>
                <a:latin typeface="Arial"/>
                <a:cs typeface="Arial"/>
              </a:rPr>
              <a:t>, </a:t>
            </a:r>
            <a:r>
              <a:rPr lang="de-DE" sz="2800" spc="-100" dirty="0" err="1">
                <a:solidFill>
                  <a:srgbClr val="006FC0"/>
                </a:solidFill>
                <a:latin typeface="Arial"/>
                <a:cs typeface="Arial"/>
              </a:rPr>
              <a:t>Visavid</a:t>
            </a:r>
            <a:r>
              <a:rPr lang="de-DE" sz="2800" spc="-1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(Videokonferenzen,</a:t>
            </a:r>
            <a:r>
              <a:rPr sz="2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Chat,</a:t>
            </a:r>
            <a:r>
              <a:rPr sz="2800" spc="-7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Dokumente..)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Kontakt</a:t>
            </a:r>
            <a:r>
              <a:rPr spc="-20" dirty="0"/>
              <a:t> </a:t>
            </a:r>
            <a:r>
              <a:rPr dirty="0"/>
              <a:t>mit</a:t>
            </a:r>
            <a:r>
              <a:rPr spc="-5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spc="-10" dirty="0"/>
              <a:t>Schule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AC1098C-E588-43BB-9FD4-3CC36E9D38C8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4024"/>
            <a:ext cx="8227060" cy="43979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326390">
              <a:lnSpc>
                <a:spcPct val="100000"/>
              </a:lnSpc>
              <a:spcBef>
                <a:spcPts val="95"/>
              </a:spcBef>
              <a:tabLst>
                <a:tab pos="356235" algn="l"/>
                <a:tab pos="50482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Individuelle</a:t>
            </a:r>
            <a:r>
              <a:rPr sz="2800" spc="-114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Lernförderung</a:t>
            </a:r>
            <a:r>
              <a:rPr sz="2800" spc="-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2800" spc="-1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allen 	</a:t>
            </a: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Kernfächern</a:t>
            </a:r>
            <a:r>
              <a:rPr sz="2800" spc="-7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endParaRPr lang="de-DE" sz="280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065" marR="326390">
              <a:lnSpc>
                <a:spcPct val="100000"/>
              </a:lnSpc>
              <a:spcBef>
                <a:spcPts val="95"/>
              </a:spcBef>
              <a:tabLst>
                <a:tab pos="356235" algn="l"/>
                <a:tab pos="50482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geplant durch: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469265" lvl="2" indent="-457200">
              <a:buFont typeface="Wingdings" panose="05000000000000000000" pitchFamily="2" charset="2"/>
              <a:buChar char="ü"/>
              <a:tabLst>
                <a:tab pos="355600" algn="l"/>
                <a:tab pos="356235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Intensivierungsstunden</a:t>
            </a:r>
            <a:endParaRPr sz="28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355600" algn="l"/>
                <a:tab pos="356235" algn="l"/>
              </a:tabLst>
            </a:pPr>
            <a:endParaRPr lang="de-DE" sz="29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355600" algn="l"/>
                <a:tab pos="356235" algn="l"/>
              </a:tabLst>
            </a:pPr>
            <a:r>
              <a:rPr lang="de-DE" sz="2900" spc="-1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Nachhilfesystem</a:t>
            </a:r>
            <a:endParaRPr sz="28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Wingdings" panose="05000000000000000000" pitchFamily="2" charset="2"/>
              <a:buChar char="ü"/>
            </a:pPr>
            <a:endParaRPr sz="29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355600" algn="l"/>
                <a:tab pos="356235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Schullaufbahnberatung</a:t>
            </a:r>
            <a:endParaRPr sz="28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25"/>
              </a:spcBef>
              <a:buClr>
                <a:srgbClr val="006FC0"/>
              </a:buClr>
              <a:buFont typeface="Wingdings" panose="05000000000000000000" pitchFamily="2" charset="2"/>
              <a:buChar char="ü"/>
            </a:pPr>
            <a:endParaRPr sz="2900" dirty="0">
              <a:latin typeface="Arial"/>
              <a:cs typeface="Arial"/>
            </a:endParaRPr>
          </a:p>
          <a:p>
            <a:pPr marL="469265" indent="-4572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355600" algn="l"/>
                <a:tab pos="356235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</a:t>
            </a: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Unterstützung</a:t>
            </a:r>
            <a:r>
              <a:rPr sz="2800" spc="-1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durch</a:t>
            </a:r>
            <a:r>
              <a:rPr sz="2800" spc="-1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Schulpsychologen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Förderangebote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EDEAF5-3EF7-44F5-9BF7-6B191B4E7E33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3200" y="1953916"/>
            <a:ext cx="3326890" cy="295016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ts val="281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5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Schullandheim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ts val="281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ts val="2495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7/8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Skilager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ts val="2495"/>
              </a:lnSpc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ts val="2185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Konzerte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ts val="2185"/>
              </a:lnSpc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ts val="2495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Theater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ts val="2495"/>
              </a:lnSpc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3535">
              <a:lnSpc>
                <a:spcPts val="281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Universität…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Fahrten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E744455-CEB7-4F8F-965E-B23AF113A1B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ECAD8FE1-2FF8-4FCB-B246-3E84E67C3A27}"/>
              </a:ext>
            </a:extLst>
          </p:cNvPr>
          <p:cNvSpPr txBox="1"/>
          <p:nvPr/>
        </p:nvSpPr>
        <p:spPr>
          <a:xfrm>
            <a:off x="304800" y="5486400"/>
            <a:ext cx="8534400" cy="744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ts val="2810"/>
              </a:lnSpc>
              <a:spcBef>
                <a:spcPts val="105"/>
              </a:spcBef>
              <a:tabLst>
                <a:tab pos="355600" algn="l"/>
                <a:tab pos="356235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Weitere Fahrten in Absprache mit den Schulgremien:</a:t>
            </a:r>
          </a:p>
          <a:p>
            <a:pPr marL="12065">
              <a:lnSpc>
                <a:spcPts val="2810"/>
              </a:lnSpc>
              <a:spcBef>
                <a:spcPts val="105"/>
              </a:spcBef>
              <a:tabLst>
                <a:tab pos="355600" algn="l"/>
                <a:tab pos="356235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Erarbeitung eines Fahrtenkonzepts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422" y="2667000"/>
            <a:ext cx="723392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7975" marR="5080" indent="-295910">
              <a:lnSpc>
                <a:spcPct val="100000"/>
              </a:lnSpc>
              <a:spcBef>
                <a:spcPts val="95"/>
              </a:spcBef>
              <a:buClr>
                <a:srgbClr val="006FC0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/>
              <a:t>	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Autorenlesung,</a:t>
            </a:r>
            <a:r>
              <a:rPr sz="2800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Englisches</a:t>
            </a:r>
            <a:r>
              <a:rPr sz="2800" spc="-17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Theater,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Reptilienschau,</a:t>
            </a:r>
            <a:r>
              <a:rPr sz="2800" spc="-10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Vorträge,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Berufsinformationsabend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,</a:t>
            </a:r>
            <a:r>
              <a:rPr sz="2800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Weihnachtsbasar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Gäste</a:t>
            </a:r>
            <a:r>
              <a:rPr spc="-20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der</a:t>
            </a:r>
            <a:r>
              <a:rPr spc="-5" dirty="0"/>
              <a:t> </a:t>
            </a:r>
            <a:r>
              <a:rPr spc="-10" dirty="0"/>
              <a:t>Schule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1202C2A-9DBF-4820-9874-B1C61DF90211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7547" y="2895600"/>
            <a:ext cx="7212330" cy="1762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Verschiedene Konzerte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e-DE" sz="280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besonders durch Schülerinnen und Schüler des musischen Zweigs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Konzerte</a:t>
            </a:r>
            <a:endParaRPr spc="-25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DD4E6ED-5416-429E-8794-581990299CA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7547" y="2895600"/>
            <a:ext cx="7212330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de-DE" sz="4400" dirty="0" smtClean="0">
                <a:solidFill>
                  <a:srgbClr val="006FC0"/>
                </a:solidFill>
                <a:latin typeface="Arial"/>
                <a:cs typeface="Arial"/>
              </a:rPr>
              <a:t>Montag, 5.5.2025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de-DE" sz="4400" dirty="0" smtClean="0">
                <a:solidFill>
                  <a:srgbClr val="006FC0"/>
                </a:solidFill>
                <a:latin typeface="Arial"/>
                <a:cs typeface="Arial"/>
              </a:rPr>
              <a:t>bis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de-DE" sz="4400" dirty="0" smtClean="0">
                <a:solidFill>
                  <a:srgbClr val="006FC0"/>
                </a:solidFill>
                <a:latin typeface="Arial"/>
                <a:cs typeface="Arial"/>
              </a:rPr>
              <a:t>Freitag, 9.5.2025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dirty="0" smtClean="0"/>
              <a:t>Anmeldetermine</a:t>
            </a:r>
            <a:endParaRPr spc="-25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DD4E6ED-5416-429E-8794-581990299CA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003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0977"/>
            <a:ext cx="7922895" cy="39837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Bei</a:t>
            </a:r>
            <a:r>
              <a:rPr sz="32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Fragen</a:t>
            </a:r>
            <a:r>
              <a:rPr sz="32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kontaktieren</a:t>
            </a:r>
            <a:r>
              <a:rPr sz="3200" spc="-6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Sie</a:t>
            </a:r>
            <a:r>
              <a:rPr sz="32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bitte</a:t>
            </a:r>
            <a:r>
              <a:rPr sz="320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die</a:t>
            </a:r>
            <a:r>
              <a:rPr sz="32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6FC0"/>
                </a:solidFill>
                <a:latin typeface="Arial"/>
                <a:cs typeface="Arial"/>
              </a:rPr>
              <a:t>Schule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spc="-10" dirty="0">
                <a:solidFill>
                  <a:srgbClr val="006FC0"/>
                </a:solidFill>
                <a:latin typeface="Arial"/>
                <a:cs typeface="Arial"/>
              </a:rPr>
              <a:t>087</a:t>
            </a:r>
            <a:r>
              <a:rPr lang="de-DE" sz="3200" spc="-10" dirty="0">
                <a:solidFill>
                  <a:srgbClr val="006FC0"/>
                </a:solidFill>
                <a:latin typeface="Arial"/>
                <a:cs typeface="Arial"/>
              </a:rPr>
              <a:t>83</a:t>
            </a:r>
            <a:r>
              <a:rPr sz="3200" spc="-10" dirty="0">
                <a:solidFill>
                  <a:srgbClr val="006FC0"/>
                </a:solidFill>
                <a:latin typeface="Arial"/>
                <a:cs typeface="Arial"/>
              </a:rPr>
              <a:t>/960</a:t>
            </a:r>
            <a:r>
              <a:rPr lang="de-DE" sz="3200" spc="-10" dirty="0">
                <a:solidFill>
                  <a:srgbClr val="006FC0"/>
                </a:solidFill>
                <a:latin typeface="Arial"/>
                <a:cs typeface="Arial"/>
              </a:rPr>
              <a:t>072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de-DE" sz="3200" spc="-10" dirty="0">
                <a:solidFill>
                  <a:srgbClr val="006FC0"/>
                </a:solidFill>
                <a:latin typeface="Arial"/>
                <a:cs typeface="Arial"/>
                <a:hlinkClick r:id="rId2"/>
              </a:rPr>
              <a:t>www.gymnasium-rohr.de</a:t>
            </a:r>
            <a:endParaRPr lang="de-DE" sz="32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lang="de-DE" sz="32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de-DE" sz="3200" spc="-10" dirty="0">
                <a:solidFill>
                  <a:srgbClr val="006FC0"/>
                </a:solidFill>
                <a:latin typeface="Arial"/>
                <a:cs typeface="Arial"/>
              </a:rPr>
              <a:t>Sekretariat des JNG:</a:t>
            </a:r>
          </a:p>
          <a:p>
            <a:pPr marL="12700">
              <a:lnSpc>
                <a:spcPct val="100000"/>
              </a:lnSpc>
            </a:pPr>
            <a:r>
              <a:rPr lang="de-DE" sz="3200" spc="-10" dirty="0">
                <a:solidFill>
                  <a:srgbClr val="006FC0"/>
                </a:solidFill>
                <a:latin typeface="Arial"/>
                <a:cs typeface="Arial"/>
              </a:rPr>
              <a:t>sekretariat@jngrohr.de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Fragen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1FB6DD6-B654-4E2F-B4DE-24A893259B0E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7923" y="1752600"/>
            <a:ext cx="5831078" cy="46294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 algn="ctr">
              <a:lnSpc>
                <a:spcPct val="100000"/>
              </a:lnSpc>
              <a:spcBef>
                <a:spcPts val="100"/>
              </a:spcBef>
              <a:tabLst>
                <a:tab pos="5041265" algn="l"/>
              </a:tabLst>
            </a:pPr>
            <a:r>
              <a:rPr lang="de-DE" sz="6000" spc="-10" dirty="0"/>
              <a:t>Herzlich willkommen </a:t>
            </a:r>
            <a:r>
              <a:rPr sz="6000" spc="-25" dirty="0"/>
              <a:t>am </a:t>
            </a:r>
            <a:r>
              <a:rPr lang="de-DE" sz="6000" spc="-50" dirty="0"/>
              <a:t/>
            </a:r>
            <a:br>
              <a:rPr lang="de-DE" sz="6000" spc="-50" dirty="0"/>
            </a:br>
            <a:r>
              <a:rPr lang="de-DE" sz="6000" spc="-50" dirty="0"/>
              <a:t>Staatlichen Gymnasium Rohr</a:t>
            </a:r>
            <a:endParaRPr sz="60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F091599-B384-4327-9ECC-5459BE22905F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Einzugsgebiet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C9C2D50-75A7-43C0-9046-45937AB2F052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EDC0FC9-9566-48A8-9AC4-731E05BBE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597512"/>
            <a:ext cx="8305800" cy="5031888"/>
          </a:xfrm>
          <a:prstGeom prst="rect">
            <a:avLst/>
          </a:prstGeom>
        </p:spPr>
      </p:pic>
      <p:sp>
        <p:nvSpPr>
          <p:cNvPr id="9" name="Pfeil: nach unten 8">
            <a:extLst>
              <a:ext uri="{FF2B5EF4-FFF2-40B4-BE49-F238E27FC236}">
                <a16:creationId xmlns:a16="http://schemas.microsoft.com/office/drawing/2014/main" id="{BC764D4E-57A4-4310-A06D-21ED8EC78AFE}"/>
              </a:ext>
            </a:extLst>
          </p:cNvPr>
          <p:cNvSpPr/>
          <p:nvPr/>
        </p:nvSpPr>
        <p:spPr>
          <a:xfrm>
            <a:off x="4453759" y="3966477"/>
            <a:ext cx="228600" cy="45854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819400" y="2120806"/>
            <a:ext cx="3092324" cy="2212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Busse</a:t>
            </a:r>
            <a:r>
              <a:rPr sz="2800" spc="-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von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Montag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bis</a:t>
            </a:r>
            <a:r>
              <a:rPr sz="2800" spc="-7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Freitag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: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de-DE" sz="29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de-DE" sz="2900" dirty="0">
                <a:solidFill>
                  <a:srgbClr val="0070C0"/>
                </a:solidFill>
                <a:latin typeface="Arial"/>
                <a:cs typeface="Arial"/>
              </a:rPr>
              <a:t>Linienverkehr</a:t>
            </a:r>
          </a:p>
          <a:p>
            <a:pPr marL="457200" indent="-457200">
              <a:lnSpc>
                <a:spcPct val="100000"/>
              </a:lnSpc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de-DE" sz="2900" dirty="0">
                <a:solidFill>
                  <a:srgbClr val="0070C0"/>
                </a:solidFill>
                <a:latin typeface="Arial"/>
                <a:cs typeface="Arial"/>
              </a:rPr>
              <a:t>Schulbusse</a:t>
            </a:r>
            <a:endParaRPr sz="29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Sicherer</a:t>
            </a:r>
            <a:r>
              <a:rPr spc="-15" dirty="0"/>
              <a:t> </a:t>
            </a:r>
            <a:r>
              <a:rPr spc="-10" dirty="0"/>
              <a:t>Schulweg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39A3D0-CD56-40EA-A540-C12592203A9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sz="half" idx="2"/>
          </p:nvPr>
        </p:nvSpPr>
        <p:spPr>
          <a:xfrm>
            <a:off x="393382" y="1966086"/>
            <a:ext cx="3810000" cy="35798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de-DE" spc="-10" dirty="0"/>
              <a:t>Musisch</a:t>
            </a:r>
            <a:endParaRPr spc="-10" dirty="0"/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de-DE" sz="2650" dirty="0"/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50" dirty="0"/>
          </a:p>
          <a:p>
            <a:pPr marL="355600" marR="476884" indent="-343535">
              <a:lnSpc>
                <a:spcPts val="3020"/>
              </a:lnSpc>
              <a:buChar char="•"/>
              <a:tabLst>
                <a:tab pos="355600" algn="l"/>
                <a:tab pos="356235" algn="l"/>
              </a:tabLst>
            </a:pPr>
            <a:r>
              <a:rPr lang="de-DE" spc="-10" dirty="0"/>
              <a:t>Sprachlich</a:t>
            </a:r>
          </a:p>
          <a:p>
            <a:pPr marL="355600" marR="476884" indent="-343535">
              <a:lnSpc>
                <a:spcPts val="3020"/>
              </a:lnSpc>
              <a:buChar char="•"/>
              <a:tabLst>
                <a:tab pos="355600" algn="l"/>
                <a:tab pos="356235" algn="l"/>
              </a:tabLst>
            </a:pPr>
            <a:endParaRPr lang="de-DE" spc="-10" dirty="0"/>
          </a:p>
          <a:p>
            <a:pPr marL="355600" marR="476884" indent="-343535">
              <a:lnSpc>
                <a:spcPts val="3020"/>
              </a:lnSpc>
              <a:buChar char="•"/>
              <a:tabLst>
                <a:tab pos="355600" algn="l"/>
                <a:tab pos="356235" algn="l"/>
              </a:tabLst>
            </a:pPr>
            <a:endParaRPr spc="-10" dirty="0"/>
          </a:p>
          <a:p>
            <a:pPr marL="355600" indent="-343535">
              <a:lnSpc>
                <a:spcPts val="3190"/>
              </a:lnSpc>
              <a:spcBef>
                <a:spcPts val="2650"/>
              </a:spcBef>
              <a:buChar char="•"/>
              <a:tabLst>
                <a:tab pos="355600" algn="l"/>
                <a:tab pos="356235" algn="l"/>
              </a:tabLst>
            </a:pPr>
            <a:r>
              <a:rPr spc="-10" dirty="0" err="1"/>
              <a:t>Naturwissenschaftlich</a:t>
            </a:r>
            <a:endParaRPr spc="-10" dirty="0"/>
          </a:p>
          <a:p>
            <a:pPr marL="355600">
              <a:lnSpc>
                <a:spcPts val="3190"/>
              </a:lnSpc>
            </a:pPr>
            <a:r>
              <a:rPr dirty="0"/>
              <a:t>-</a:t>
            </a:r>
            <a:r>
              <a:rPr spc="-5" dirty="0"/>
              <a:t> </a:t>
            </a:r>
            <a:r>
              <a:rPr spc="-10" dirty="0" err="1"/>
              <a:t>technologisch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203382" y="1966086"/>
            <a:ext cx="4864418" cy="39414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E</a:t>
            </a:r>
            <a:r>
              <a:rPr lang="de-DE" sz="2800" dirty="0" err="1">
                <a:solidFill>
                  <a:srgbClr val="006FC0"/>
                </a:solidFill>
                <a:latin typeface="Arial"/>
                <a:cs typeface="Arial"/>
              </a:rPr>
              <a:t>nglisch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+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 Latein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Latein + Englisch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de-DE" sz="280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Englisch</a:t>
            </a:r>
            <a:r>
              <a:rPr lang="de-DE" sz="2800" spc="-25" dirty="0">
                <a:solidFill>
                  <a:srgbClr val="006FC0"/>
                </a:solidFill>
                <a:latin typeface="Arial"/>
                <a:cs typeface="Arial"/>
              </a:rPr>
              <a:t>/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Latein/Französisch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	Latein/Englisch/Französisch</a:t>
            </a:r>
          </a:p>
          <a:p>
            <a:pPr marL="354965" marR="5080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endParaRPr lang="de-DE" sz="280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4965" marR="5080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Englisch</a:t>
            </a:r>
            <a:r>
              <a:rPr sz="2800" spc="-1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50" dirty="0">
                <a:solidFill>
                  <a:srgbClr val="006FC0"/>
                </a:solidFill>
                <a:latin typeface="Arial"/>
                <a:cs typeface="Arial"/>
              </a:rPr>
              <a:t>+ </a:t>
            </a: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Französisch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Englisch + Latein</a:t>
            </a:r>
          </a:p>
          <a:p>
            <a:pPr marL="12700" marR="5080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	Latein + Englisch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Schulzweige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CF1FACD-944F-4B16-BC97-77B3A91E9BEE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95525" y="2590800"/>
            <a:ext cx="3771265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Persönlicher,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menschlicher</a:t>
            </a:r>
            <a:r>
              <a:rPr sz="2800" spc="-1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Kontakt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9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Wahlmöglichkeiten</a:t>
            </a:r>
            <a:endParaRPr sz="2800" dirty="0">
              <a:latin typeface="Arial"/>
              <a:cs typeface="Arial"/>
            </a:endParaRPr>
          </a:p>
          <a:p>
            <a:pPr marL="355600" marR="185420" indent="50165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z.B.</a:t>
            </a:r>
            <a:r>
              <a:rPr sz="28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Leistungsfach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auch</a:t>
            </a:r>
            <a:r>
              <a:rPr sz="28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28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Sport,</a:t>
            </a:r>
            <a:r>
              <a:rPr sz="28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Musik möglich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3716" y="1600200"/>
            <a:ext cx="7334884" cy="5753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ca.</a:t>
            </a:r>
            <a:r>
              <a:rPr spc="-25" dirty="0"/>
              <a:t> </a:t>
            </a:r>
            <a:r>
              <a:rPr lang="de-DE" spc="-25" dirty="0"/>
              <a:t>450</a:t>
            </a:r>
            <a:r>
              <a:rPr spc="-5" dirty="0"/>
              <a:t> </a:t>
            </a:r>
            <a:r>
              <a:rPr dirty="0"/>
              <a:t>Schülerinnen</a:t>
            </a:r>
            <a:r>
              <a:rPr spc="-35" dirty="0"/>
              <a:t> </a:t>
            </a:r>
            <a:r>
              <a:rPr dirty="0"/>
              <a:t>und</a:t>
            </a:r>
            <a:r>
              <a:rPr spc="-15" dirty="0"/>
              <a:t> </a:t>
            </a:r>
            <a:r>
              <a:rPr spc="-10" dirty="0"/>
              <a:t>Schüler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C8CD5A7-D17A-49FD-89B9-2FCB4DE0E4FC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Ausstattung</a:t>
            </a:r>
            <a:r>
              <a:rPr spc="-45" dirty="0"/>
              <a:t> </a:t>
            </a:r>
            <a:r>
              <a:rPr spc="-50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9200" y="1876817"/>
            <a:ext cx="6180024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indent="-81280">
              <a:lnSpc>
                <a:spcPct val="100000"/>
              </a:lnSpc>
              <a:spcBef>
                <a:spcPts val="100"/>
              </a:spcBef>
              <a:buSzPct val="94444"/>
              <a:buChar char="•"/>
              <a:tabLst>
                <a:tab pos="9398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Sportanlagen/Turnhalle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93980" algn="l"/>
              </a:tabLst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Eigene</a:t>
            </a:r>
            <a:r>
              <a:rPr sz="2800" spc="-1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6FC0"/>
                </a:solidFill>
                <a:latin typeface="Arial"/>
                <a:cs typeface="Arial"/>
              </a:rPr>
              <a:t>Aula</a:t>
            </a:r>
            <a:endParaRPr lang="de-DE" sz="2800" spc="-2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93980" algn="l"/>
              </a:tabLst>
            </a:pPr>
            <a:endParaRPr lang="de-DE" sz="2800" spc="-2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93980" algn="l"/>
              </a:tabLst>
            </a:pPr>
            <a:r>
              <a:rPr lang="de-DE" sz="2800" spc="-20" dirty="0">
                <a:solidFill>
                  <a:srgbClr val="006FC0"/>
                </a:solidFill>
                <a:latin typeface="Arial"/>
                <a:cs typeface="Arial"/>
              </a:rPr>
              <a:t>Innenhof als Pausenbereich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buSzPct val="94444"/>
              <a:buChar char="•"/>
              <a:tabLst>
                <a:tab pos="93980" algn="l"/>
              </a:tabLst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B</a:t>
            </a:r>
            <a:r>
              <a:rPr lang="de-DE" sz="2800" spc="-10" dirty="0" err="1">
                <a:solidFill>
                  <a:srgbClr val="006FC0"/>
                </a:solidFill>
                <a:latin typeface="Arial"/>
                <a:cs typeface="Arial"/>
              </a:rPr>
              <a:t>ücherei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6FC0"/>
              </a:buClr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buSzPct val="94444"/>
              <a:buChar char="•"/>
              <a:tabLst>
                <a:tab pos="93980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Zahlreiche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Leihinstrumente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FC0"/>
              </a:buClr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  <a:p>
            <a:pPr marL="93345" indent="-8128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93980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Umfangreiche</a:t>
            </a:r>
            <a:r>
              <a:rPr sz="2800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Sammlungen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9669F25-A5EF-4A60-A940-1EA6DAE2C712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2362200"/>
            <a:ext cx="6172200" cy="17485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de-DE" sz="2800" spc="-20" dirty="0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sz="2800" spc="-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Computerräume</a:t>
            </a:r>
            <a:endParaRPr lang="de-DE" sz="2800" spc="-1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297815" marR="197485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Alle </a:t>
            </a: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Klassenzimmer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und</a:t>
            </a:r>
            <a:r>
              <a:rPr sz="2800" spc="-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Fachräume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 m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it digitalen Tafeln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Ausstattung</a:t>
            </a:r>
            <a:r>
              <a:rPr spc="-45" dirty="0"/>
              <a:t> </a:t>
            </a:r>
            <a:r>
              <a:rPr spc="-50" dirty="0"/>
              <a:t>2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7564656-D2A4-4A5A-9072-5CF624DD2657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pc="-10" dirty="0"/>
              <a:t>Mensa mit Pausenverkauf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85900" y="1739732"/>
            <a:ext cx="6172200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Pausenverkauf: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9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3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0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bis</a:t>
            </a:r>
            <a:r>
              <a:rPr sz="28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de-DE" sz="2800" spc="-15" dirty="0">
                <a:solidFill>
                  <a:srgbClr val="006FC0"/>
                </a:solidFill>
                <a:latin typeface="Arial"/>
                <a:cs typeface="Arial"/>
              </a:rPr>
              <a:t>9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45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 Uhr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11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1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5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bis</a:t>
            </a:r>
            <a:r>
              <a:rPr sz="2800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de-DE" sz="2800" spc="-15" dirty="0">
                <a:solidFill>
                  <a:srgbClr val="006FC0"/>
                </a:solidFill>
                <a:latin typeface="Arial"/>
                <a:cs typeface="Arial"/>
              </a:rPr>
              <a:t>11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3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5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 Uhr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solidFill>
                  <a:srgbClr val="006FC0"/>
                </a:solidFill>
                <a:latin typeface="Arial"/>
                <a:cs typeface="Arial"/>
              </a:rPr>
              <a:t>Mittagessen: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1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3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00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bis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13.</a:t>
            </a:r>
            <a:r>
              <a:rPr lang="de-DE" sz="2800" dirty="0">
                <a:solidFill>
                  <a:srgbClr val="006FC0"/>
                </a:solidFill>
                <a:latin typeface="Arial"/>
                <a:cs typeface="Arial"/>
              </a:rPr>
              <a:t>4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5</a:t>
            </a:r>
            <a:r>
              <a:rPr sz="28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Arial"/>
                <a:cs typeface="Arial"/>
              </a:rPr>
              <a:t>Uhr</a:t>
            </a:r>
            <a:endParaRPr sz="2800" dirty="0">
              <a:latin typeface="Arial"/>
              <a:cs typeface="Arial"/>
            </a:endParaRPr>
          </a:p>
          <a:p>
            <a:pPr marL="12700" marR="131445">
              <a:lnSpc>
                <a:spcPct val="200000"/>
              </a:lnSpc>
            </a:pPr>
            <a:r>
              <a:rPr sz="2800" dirty="0" err="1">
                <a:solidFill>
                  <a:srgbClr val="006FC0"/>
                </a:solidFill>
                <a:latin typeface="Arial"/>
                <a:cs typeface="Arial"/>
              </a:rPr>
              <a:t>große</a:t>
            </a:r>
            <a:r>
              <a:rPr sz="2800" spc="-114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800" spc="-10" dirty="0" err="1">
                <a:solidFill>
                  <a:srgbClr val="006FC0"/>
                </a:solidFill>
                <a:latin typeface="Arial"/>
                <a:cs typeface="Arial"/>
              </a:rPr>
              <a:t>Auswahl</a:t>
            </a: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 (auch vegetarisch)</a:t>
            </a:r>
          </a:p>
          <a:p>
            <a:pPr marL="12700" marR="131445">
              <a:lnSpc>
                <a:spcPct val="200000"/>
              </a:lnSpc>
            </a:pPr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Salat/Hauptspeise/Nachtisch</a:t>
            </a:r>
          </a:p>
          <a:p>
            <a:pPr marL="12700" marR="131445"/>
            <a:r>
              <a:rPr lang="de-DE" sz="2800" spc="-10" dirty="0">
                <a:solidFill>
                  <a:srgbClr val="006FC0"/>
                </a:solidFill>
                <a:latin typeface="Arial"/>
                <a:cs typeface="Arial"/>
              </a:rPr>
              <a:t>1,00 €/4,50-5,50 €/1,00 €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ACC66C0-4A54-416E-9779-ADC0A6C131CE}"/>
              </a:ext>
            </a:extLst>
          </p:cNvPr>
          <p:cNvSpPr/>
          <p:nvPr/>
        </p:nvSpPr>
        <p:spPr>
          <a:xfrm>
            <a:off x="6858000" y="228600"/>
            <a:ext cx="1981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FC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591</Words>
  <Application>Microsoft Office PowerPoint</Application>
  <PresentationFormat>Bildschirmpräsentation (4:3)</PresentationFormat>
  <Paragraphs>269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Office Theme</vt:lpstr>
      <vt:lpstr>Staatliches Gymnasium Rohr</vt:lpstr>
      <vt:lpstr>Kontakt mit der Schule</vt:lpstr>
      <vt:lpstr>Einzugsgebiet</vt:lpstr>
      <vt:lpstr>Sicherer Schulweg</vt:lpstr>
      <vt:lpstr>Schulzweige</vt:lpstr>
      <vt:lpstr>ca. 450 Schülerinnen und Schüler</vt:lpstr>
      <vt:lpstr>Ausstattung 1</vt:lpstr>
      <vt:lpstr>Ausstattung 2</vt:lpstr>
      <vt:lpstr>Mensa mit Pausenverkauf</vt:lpstr>
      <vt:lpstr>Schulentwicklung</vt:lpstr>
      <vt:lpstr>Extras für die 5.Klassen</vt:lpstr>
      <vt:lpstr>Offenes Ganztagesangebot</vt:lpstr>
      <vt:lpstr>Stundenplan 5. Klasse Beispiel NTG/SG</vt:lpstr>
      <vt:lpstr>Stundenplan 5. Klasse Beispiel musisches Gymnasium</vt:lpstr>
      <vt:lpstr>Instrumentalunterricht</vt:lpstr>
      <vt:lpstr>Knotenpunkte</vt:lpstr>
      <vt:lpstr>Wahlunterricht für Unterstufe</vt:lpstr>
      <vt:lpstr>Was ist für die höheren Klassen geboten</vt:lpstr>
      <vt:lpstr>Wettbewerbe</vt:lpstr>
      <vt:lpstr>Förderangebote</vt:lpstr>
      <vt:lpstr>Fahrten</vt:lpstr>
      <vt:lpstr>Gäste in der Schule</vt:lpstr>
      <vt:lpstr>Konzerte</vt:lpstr>
      <vt:lpstr>Anmeldetermine</vt:lpstr>
      <vt:lpstr>Fragen</vt:lpstr>
      <vt:lpstr>Herzlich willkommen am  Staatlichen Gymnasium Rohr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Unser Burkhart-Gymnasium</dc:title>
  <dc:creator>Werner Schmauser</dc:creator>
  <cp:lastModifiedBy>Julia Niedermaier</cp:lastModifiedBy>
  <cp:revision>43</cp:revision>
  <cp:lastPrinted>2025-04-04T10:30:16Z</cp:lastPrinted>
  <dcterms:created xsi:type="dcterms:W3CDTF">2023-01-15T10:49:35Z</dcterms:created>
  <dcterms:modified xsi:type="dcterms:W3CDTF">2025-04-04T10:31:10Z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2023-01-15T00:00:00Z</vt:filetime>
  </property>
  <property fmtid="{D5CDD505-2E9C-101B-9397-08002B2CF9AE}" pid="5" name="Producer">
    <vt:lpwstr>Microsoft® PowerPoint® 2016</vt:lpwstr>
  </property>
</Properties>
</file>